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s-ES" smtClean="0"/>
              <a:t>Haga clic para modificar el estilo de título del patrón</a:t>
            </a:r>
            <a:endParaRPr kumimoji="0" lang="en-US"/>
          </a:p>
        </p:txBody>
      </p:sp>
      <p:sp>
        <p:nvSpPr>
          <p:cNvPr id="28" name="27 Marcador de fecha"/>
          <p:cNvSpPr>
            <a:spLocks noGrp="1"/>
          </p:cNvSpPr>
          <p:nvPr>
            <p:ph type="dt" sz="half" idx="10"/>
          </p:nvPr>
        </p:nvSpPr>
        <p:spPr/>
        <p:txBody>
          <a:bodyPr/>
          <a:lstStyle/>
          <a:p>
            <a:fld id="{64EF320B-1521-45C7-B5A5-EF5C54CE8399}" type="datetimeFigureOut">
              <a:rPr lang="es-CL" smtClean="0"/>
              <a:pPr/>
              <a:t>23-05-2012</a:t>
            </a:fld>
            <a:endParaRPr lang="es-CL" dirty="0"/>
          </a:p>
        </p:txBody>
      </p:sp>
      <p:sp>
        <p:nvSpPr>
          <p:cNvPr id="17" name="16 Marcador de pie de página"/>
          <p:cNvSpPr>
            <a:spLocks noGrp="1"/>
          </p:cNvSpPr>
          <p:nvPr>
            <p:ph type="ftr" sz="quarter" idx="11"/>
          </p:nvPr>
        </p:nvSpPr>
        <p:spPr/>
        <p:txBody>
          <a:bodyPr/>
          <a:lstStyle/>
          <a:p>
            <a:endParaRPr lang="es-CL" dirty="0"/>
          </a:p>
        </p:txBody>
      </p:sp>
      <p:sp>
        <p:nvSpPr>
          <p:cNvPr id="29" name="28 Marcador de número de diapositiva"/>
          <p:cNvSpPr>
            <a:spLocks noGrp="1"/>
          </p:cNvSpPr>
          <p:nvPr>
            <p:ph type="sldNum" sz="quarter" idx="12"/>
          </p:nvPr>
        </p:nvSpPr>
        <p:spPr/>
        <p:txBody>
          <a:bodyPr/>
          <a:lstStyle/>
          <a:p>
            <a:fld id="{62455A3E-454C-4E06-B882-76E40637FCCE}" type="slidenum">
              <a:rPr lang="es-CL" smtClean="0"/>
              <a:pPr/>
              <a:t>‹Nº›</a:t>
            </a:fld>
            <a:endParaRPr lang="es-CL" dirty="0"/>
          </a:p>
        </p:txBody>
      </p:sp>
      <p:sp>
        <p:nvSpPr>
          <p:cNvPr id="9" name="8 Subtítulo"/>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4EF320B-1521-45C7-B5A5-EF5C54CE8399}" type="datetimeFigureOut">
              <a:rPr lang="es-CL" smtClean="0"/>
              <a:pPr/>
              <a:t>23-05-2012</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62455A3E-454C-4E06-B882-76E40637FCCE}" type="slidenum">
              <a:rPr lang="es-CL" smtClean="0"/>
              <a:pPr/>
              <a:t>‹Nº›</a:t>
            </a:fld>
            <a:endParaRPr lang="es-C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4EF320B-1521-45C7-B5A5-EF5C54CE8399}" type="datetimeFigureOut">
              <a:rPr lang="es-CL" smtClean="0"/>
              <a:pPr/>
              <a:t>23-05-2012</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62455A3E-454C-4E06-B882-76E40637FCCE}" type="slidenum">
              <a:rPr lang="es-CL" smtClean="0"/>
              <a:pPr/>
              <a:t>‹Nº›</a:t>
            </a:fld>
            <a:endParaRPr lang="es-C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4EF320B-1521-45C7-B5A5-EF5C54CE8399}" type="datetimeFigureOut">
              <a:rPr lang="es-CL" smtClean="0"/>
              <a:pPr/>
              <a:t>23-05-2012</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62455A3E-454C-4E06-B882-76E40637FCCE}" type="slidenum">
              <a:rPr lang="es-CL" smtClean="0"/>
              <a:pPr/>
              <a:t>‹Nº›</a:t>
            </a:fld>
            <a:endParaRPr lang="es-C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64EF320B-1521-45C7-B5A5-EF5C54CE8399}" type="datetimeFigureOut">
              <a:rPr lang="es-CL" smtClean="0"/>
              <a:pPr/>
              <a:t>23-05-2012</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a:xfrm>
            <a:off x="7924800" y="6416675"/>
            <a:ext cx="762000" cy="365125"/>
          </a:xfrm>
        </p:spPr>
        <p:txBody>
          <a:bodyPr/>
          <a:lstStyle/>
          <a:p>
            <a:fld id="{62455A3E-454C-4E06-B882-76E40637FCCE}" type="slidenum">
              <a:rPr lang="es-CL" smtClean="0"/>
              <a:pPr/>
              <a:t>‹Nº›</a:t>
            </a:fld>
            <a:endParaRPr lang="es-CL"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64EF320B-1521-45C7-B5A5-EF5C54CE8399}" type="datetimeFigureOut">
              <a:rPr lang="es-CL" smtClean="0"/>
              <a:pPr/>
              <a:t>23-05-2012</a:t>
            </a:fld>
            <a:endParaRPr lang="es-CL" dirty="0"/>
          </a:p>
        </p:txBody>
      </p:sp>
      <p:sp>
        <p:nvSpPr>
          <p:cNvPr id="6" name="5 Marcador de pie de página"/>
          <p:cNvSpPr>
            <a:spLocks noGrp="1"/>
          </p:cNvSpPr>
          <p:nvPr>
            <p:ph type="ftr" sz="quarter" idx="11"/>
          </p:nvPr>
        </p:nvSpPr>
        <p:spPr/>
        <p:txBody>
          <a:bodyPr/>
          <a:lstStyle/>
          <a:p>
            <a:endParaRPr lang="es-CL" dirty="0"/>
          </a:p>
        </p:txBody>
      </p:sp>
      <p:sp>
        <p:nvSpPr>
          <p:cNvPr id="7" name="6 Marcador de número de diapositiva"/>
          <p:cNvSpPr>
            <a:spLocks noGrp="1"/>
          </p:cNvSpPr>
          <p:nvPr>
            <p:ph type="sldNum" sz="quarter" idx="12"/>
          </p:nvPr>
        </p:nvSpPr>
        <p:spPr/>
        <p:txBody>
          <a:bodyPr/>
          <a:lstStyle/>
          <a:p>
            <a:fld id="{62455A3E-454C-4E06-B882-76E40637FCCE}" type="slidenum">
              <a:rPr lang="es-CL" smtClean="0"/>
              <a:pPr/>
              <a:t>‹Nº›</a:t>
            </a:fld>
            <a:endParaRPr lang="es-C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64EF320B-1521-45C7-B5A5-EF5C54CE8399}" type="datetimeFigureOut">
              <a:rPr lang="es-CL" smtClean="0"/>
              <a:pPr/>
              <a:t>23-05-2012</a:t>
            </a:fld>
            <a:endParaRPr lang="es-CL" dirty="0"/>
          </a:p>
        </p:txBody>
      </p:sp>
      <p:sp>
        <p:nvSpPr>
          <p:cNvPr id="8" name="7 Marcador de pie de página"/>
          <p:cNvSpPr>
            <a:spLocks noGrp="1"/>
          </p:cNvSpPr>
          <p:nvPr>
            <p:ph type="ftr" sz="quarter" idx="11"/>
          </p:nvPr>
        </p:nvSpPr>
        <p:spPr/>
        <p:txBody>
          <a:bodyPr/>
          <a:lstStyle/>
          <a:p>
            <a:endParaRPr lang="es-CL" dirty="0"/>
          </a:p>
        </p:txBody>
      </p:sp>
      <p:sp>
        <p:nvSpPr>
          <p:cNvPr id="9" name="8 Marcador de número de diapositiva"/>
          <p:cNvSpPr>
            <a:spLocks noGrp="1"/>
          </p:cNvSpPr>
          <p:nvPr>
            <p:ph type="sldNum" sz="quarter" idx="12"/>
          </p:nvPr>
        </p:nvSpPr>
        <p:spPr/>
        <p:txBody>
          <a:bodyPr/>
          <a:lstStyle/>
          <a:p>
            <a:fld id="{62455A3E-454C-4E06-B882-76E40637FCCE}" type="slidenum">
              <a:rPr lang="es-CL" smtClean="0"/>
              <a:pPr/>
              <a:t>‹Nº›</a:t>
            </a:fld>
            <a:endParaRPr lang="es-C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4EF320B-1521-45C7-B5A5-EF5C54CE8399}" type="datetimeFigureOut">
              <a:rPr lang="es-CL" smtClean="0"/>
              <a:pPr/>
              <a:t>23-05-2012</a:t>
            </a:fld>
            <a:endParaRPr lang="es-CL" dirty="0"/>
          </a:p>
        </p:txBody>
      </p:sp>
      <p:sp>
        <p:nvSpPr>
          <p:cNvPr id="4" name="3 Marcador de pie de página"/>
          <p:cNvSpPr>
            <a:spLocks noGrp="1"/>
          </p:cNvSpPr>
          <p:nvPr>
            <p:ph type="ftr" sz="quarter" idx="11"/>
          </p:nvPr>
        </p:nvSpPr>
        <p:spPr/>
        <p:txBody>
          <a:bodyPr/>
          <a:lstStyle/>
          <a:p>
            <a:endParaRPr lang="es-CL" dirty="0"/>
          </a:p>
        </p:txBody>
      </p:sp>
      <p:sp>
        <p:nvSpPr>
          <p:cNvPr id="5" name="4 Marcador de número de diapositiva"/>
          <p:cNvSpPr>
            <a:spLocks noGrp="1"/>
          </p:cNvSpPr>
          <p:nvPr>
            <p:ph type="sldNum" sz="quarter" idx="12"/>
          </p:nvPr>
        </p:nvSpPr>
        <p:spPr/>
        <p:txBody>
          <a:bodyPr/>
          <a:lstStyle/>
          <a:p>
            <a:fld id="{62455A3E-454C-4E06-B882-76E40637FCCE}" type="slidenum">
              <a:rPr lang="es-CL" smtClean="0"/>
              <a:pPr/>
              <a:t>‹Nº›</a:t>
            </a:fld>
            <a:endParaRPr lang="es-C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4EF320B-1521-45C7-B5A5-EF5C54CE8399}" type="datetimeFigureOut">
              <a:rPr lang="es-CL" smtClean="0"/>
              <a:pPr/>
              <a:t>23-05-2012</a:t>
            </a:fld>
            <a:endParaRPr lang="es-CL" dirty="0"/>
          </a:p>
        </p:txBody>
      </p:sp>
      <p:sp>
        <p:nvSpPr>
          <p:cNvPr id="3" name="2 Marcador de pie de página"/>
          <p:cNvSpPr>
            <a:spLocks noGrp="1"/>
          </p:cNvSpPr>
          <p:nvPr>
            <p:ph type="ftr" sz="quarter" idx="11"/>
          </p:nvPr>
        </p:nvSpPr>
        <p:spPr/>
        <p:txBody>
          <a:bodyPr/>
          <a:lstStyle/>
          <a:p>
            <a:endParaRPr lang="es-CL" dirty="0"/>
          </a:p>
        </p:txBody>
      </p:sp>
      <p:sp>
        <p:nvSpPr>
          <p:cNvPr id="4" name="3 Marcador de número de diapositiva"/>
          <p:cNvSpPr>
            <a:spLocks noGrp="1"/>
          </p:cNvSpPr>
          <p:nvPr>
            <p:ph type="sldNum" sz="quarter" idx="12"/>
          </p:nvPr>
        </p:nvSpPr>
        <p:spPr/>
        <p:txBody>
          <a:bodyPr/>
          <a:lstStyle/>
          <a:p>
            <a:fld id="{62455A3E-454C-4E06-B882-76E40637FCCE}" type="slidenum">
              <a:rPr lang="es-CL" smtClean="0"/>
              <a:pPr/>
              <a:t>‹Nº›</a:t>
            </a:fld>
            <a:endParaRPr lang="es-C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64EF320B-1521-45C7-B5A5-EF5C54CE8399}" type="datetimeFigureOut">
              <a:rPr lang="es-CL" smtClean="0"/>
              <a:pPr/>
              <a:t>23-05-2012</a:t>
            </a:fld>
            <a:endParaRPr lang="es-CL" dirty="0"/>
          </a:p>
        </p:txBody>
      </p:sp>
      <p:sp>
        <p:nvSpPr>
          <p:cNvPr id="6" name="5 Marcador de pie de página"/>
          <p:cNvSpPr>
            <a:spLocks noGrp="1"/>
          </p:cNvSpPr>
          <p:nvPr>
            <p:ph type="ftr" sz="quarter" idx="11"/>
          </p:nvPr>
        </p:nvSpPr>
        <p:spPr/>
        <p:txBody>
          <a:bodyPr/>
          <a:lstStyle/>
          <a:p>
            <a:endParaRPr lang="es-CL" dirty="0"/>
          </a:p>
        </p:txBody>
      </p:sp>
      <p:sp>
        <p:nvSpPr>
          <p:cNvPr id="7" name="6 Marcador de número de diapositiva"/>
          <p:cNvSpPr>
            <a:spLocks noGrp="1"/>
          </p:cNvSpPr>
          <p:nvPr>
            <p:ph type="sldNum" sz="quarter" idx="12"/>
          </p:nvPr>
        </p:nvSpPr>
        <p:spPr/>
        <p:txBody>
          <a:bodyPr/>
          <a:lstStyle/>
          <a:p>
            <a:fld id="{62455A3E-454C-4E06-B882-76E40637FCCE}" type="slidenum">
              <a:rPr lang="es-CL" smtClean="0"/>
              <a:pPr/>
              <a:t>‹Nº›</a:t>
            </a:fld>
            <a:endParaRPr lang="es-C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s-ES" dirty="0"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4" name="3 Marcador de texto"/>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64EF320B-1521-45C7-B5A5-EF5C54CE8399}" type="datetimeFigureOut">
              <a:rPr lang="es-CL" smtClean="0"/>
              <a:pPr/>
              <a:t>23-05-2012</a:t>
            </a:fld>
            <a:endParaRPr lang="es-CL" dirty="0"/>
          </a:p>
        </p:txBody>
      </p:sp>
      <p:sp>
        <p:nvSpPr>
          <p:cNvPr id="6" name="5 Marcador de pie de página"/>
          <p:cNvSpPr>
            <a:spLocks noGrp="1"/>
          </p:cNvSpPr>
          <p:nvPr>
            <p:ph type="ftr" sz="quarter" idx="11"/>
          </p:nvPr>
        </p:nvSpPr>
        <p:spPr/>
        <p:txBody>
          <a:bodyPr/>
          <a:lstStyle/>
          <a:p>
            <a:endParaRPr lang="es-CL" dirty="0"/>
          </a:p>
        </p:txBody>
      </p:sp>
      <p:sp>
        <p:nvSpPr>
          <p:cNvPr id="7" name="6 Marcador de número de diapositiva"/>
          <p:cNvSpPr>
            <a:spLocks noGrp="1"/>
          </p:cNvSpPr>
          <p:nvPr>
            <p:ph type="sldNum" sz="quarter" idx="12"/>
          </p:nvPr>
        </p:nvSpPr>
        <p:spPr/>
        <p:txBody>
          <a:bodyPr/>
          <a:lstStyle/>
          <a:p>
            <a:fld id="{62455A3E-454C-4E06-B882-76E40637FCCE}" type="slidenum">
              <a:rPr lang="es-CL" smtClean="0"/>
              <a:pPr/>
              <a:t>‹Nº›</a:t>
            </a:fld>
            <a:endParaRPr lang="es-C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4EF320B-1521-45C7-B5A5-EF5C54CE8399}" type="datetimeFigureOut">
              <a:rPr lang="es-CL" smtClean="0"/>
              <a:pPr/>
              <a:t>23-05-2012</a:t>
            </a:fld>
            <a:endParaRPr lang="es-CL" dirty="0"/>
          </a:p>
        </p:txBody>
      </p:sp>
      <p:sp>
        <p:nvSpPr>
          <p:cNvPr id="3" name="2 Marcador de pie de página"/>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s-CL" dirty="0"/>
          </a:p>
        </p:txBody>
      </p:sp>
      <p:sp>
        <p:nvSpPr>
          <p:cNvPr id="23" name="22 Marcador de número de diapositiva"/>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2455A3E-454C-4E06-B882-76E40637FCCE}" type="slidenum">
              <a:rPr lang="es-CL" smtClean="0"/>
              <a:pPr/>
              <a:t>‹Nº›</a:t>
            </a:fld>
            <a:endParaRPr lang="es-CL"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27584" y="1772816"/>
            <a:ext cx="7344816" cy="923330"/>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5400" b="1" cap="none" spc="0" dirty="0" smtClean="0">
                <a:ln/>
                <a:solidFill>
                  <a:schemeClr val="accent3"/>
                </a:solidFill>
                <a:effectLst/>
              </a:rPr>
              <a:t>Profesores Lucasianos</a:t>
            </a:r>
            <a:endParaRPr lang="es-ES" sz="5400" b="1" cap="none" spc="0" dirty="0">
              <a:ln/>
              <a:solidFill>
                <a:schemeClr val="accent3"/>
              </a:solidFill>
              <a:effectLst/>
            </a:endParaRPr>
          </a:p>
        </p:txBody>
      </p:sp>
      <p:sp>
        <p:nvSpPr>
          <p:cNvPr id="5" name="4 Subtítulo"/>
          <p:cNvSpPr>
            <a:spLocks noGrp="1"/>
          </p:cNvSpPr>
          <p:nvPr>
            <p:ph type="subTitle" idx="1"/>
          </p:nvPr>
        </p:nvSpPr>
        <p:spPr>
          <a:xfrm>
            <a:off x="5364088" y="4581128"/>
            <a:ext cx="3563888" cy="1268760"/>
          </a:xfrm>
        </p:spPr>
        <p:txBody>
          <a:bodyPr/>
          <a:lstStyle/>
          <a:p>
            <a:pPr algn="l"/>
            <a:r>
              <a:rPr lang="es-CL" dirty="0" smtClean="0"/>
              <a:t>Nicolás Gallardo SC</a:t>
            </a:r>
          </a:p>
          <a:p>
            <a:pPr algn="l"/>
            <a:r>
              <a:rPr lang="es-CL" dirty="0" smtClean="0"/>
              <a:t>3°B</a:t>
            </a:r>
            <a:endParaRPr lang="es-C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Isaac Milner</a:t>
            </a:r>
            <a:endParaRPr lang="es-CL" dirty="0"/>
          </a:p>
        </p:txBody>
      </p:sp>
      <p:sp>
        <p:nvSpPr>
          <p:cNvPr id="3" name="2 Marcador de contenido"/>
          <p:cNvSpPr>
            <a:spLocks noGrp="1"/>
          </p:cNvSpPr>
          <p:nvPr>
            <p:ph idx="1"/>
          </p:nvPr>
        </p:nvSpPr>
        <p:spPr/>
        <p:txBody>
          <a:bodyPr/>
          <a:lstStyle/>
          <a:p>
            <a:r>
              <a:rPr lang="es-CL" dirty="0" smtClean="0"/>
              <a:t>Fue un matemático e inventor inglés, presidente del Queens' College de Cambridge, miembro de la Royal Society y Profesor Lucasiano de Matemáticas. Es conocido por la producción química de ácido nitroso.</a:t>
            </a:r>
            <a:endParaRPr lang="es-CL" dirty="0"/>
          </a:p>
        </p:txBody>
      </p:sp>
      <p:pic>
        <p:nvPicPr>
          <p:cNvPr id="12292" name="Picture 4" descr="http://s1.hubimg.com/u/5332244_f260.jpg"/>
          <p:cNvPicPr>
            <a:picLocks noChangeAspect="1" noChangeArrowheads="1"/>
          </p:cNvPicPr>
          <p:nvPr/>
        </p:nvPicPr>
        <p:blipFill>
          <a:blip r:embed="rId2" cstate="print"/>
          <a:srcRect/>
          <a:stretch>
            <a:fillRect/>
          </a:stretch>
        </p:blipFill>
        <p:spPr bwMode="auto">
          <a:xfrm>
            <a:off x="7596336" y="1"/>
            <a:ext cx="1547664" cy="167266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Robert Woodhouse</a:t>
            </a:r>
            <a:endParaRPr lang="es-CL" dirty="0"/>
          </a:p>
        </p:txBody>
      </p:sp>
      <p:sp>
        <p:nvSpPr>
          <p:cNvPr id="3" name="2 Marcador de contenido"/>
          <p:cNvSpPr>
            <a:spLocks noGrp="1"/>
          </p:cNvSpPr>
          <p:nvPr>
            <p:ph idx="1"/>
          </p:nvPr>
        </p:nvSpPr>
        <p:spPr/>
        <p:txBody>
          <a:bodyPr/>
          <a:lstStyle/>
          <a:p>
            <a:r>
              <a:rPr lang="es-CL" dirty="0" smtClean="0"/>
              <a:t>Fue educado en el Caius College de la Universidad de Cambridge. Fue Profesor Lucasiano de matemática desde 1820. El primer trabajo de Woodhouse, fue el titulado Principios de Cálculo Analítico, el cual fue publicado en Cambridge en 1803.</a:t>
            </a:r>
            <a:endParaRPr lang="es-C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Thomas Turton</a:t>
            </a:r>
            <a:endParaRPr lang="es-CL" dirty="0"/>
          </a:p>
        </p:txBody>
      </p:sp>
      <p:sp>
        <p:nvSpPr>
          <p:cNvPr id="3" name="2 Marcador de contenido"/>
          <p:cNvSpPr>
            <a:spLocks noGrp="1"/>
          </p:cNvSpPr>
          <p:nvPr>
            <p:ph idx="1"/>
          </p:nvPr>
        </p:nvSpPr>
        <p:spPr/>
        <p:txBody>
          <a:bodyPr/>
          <a:lstStyle/>
          <a:p>
            <a:r>
              <a:rPr lang="es-CL" dirty="0" smtClean="0"/>
              <a:t>Fue Profesor Lucasiano de Matemáticas de la Universidad de Cambridge. Como muchos científicos de su tiempo fue clérigo y ocupó los cargos de Deán de Peterborough y Obispo de Ely además de ser compositor de himnos religiosos anglicanos.</a:t>
            </a:r>
            <a:endParaRPr lang="es-CL" dirty="0"/>
          </a:p>
        </p:txBody>
      </p:sp>
      <p:pic>
        <p:nvPicPr>
          <p:cNvPr id="4" name="Picture 2" descr="http://www.hymntime.com/TCH/img/n/e/a/neale_jm.jpg"/>
          <p:cNvPicPr>
            <a:picLocks noChangeAspect="1" noChangeArrowheads="1"/>
          </p:cNvPicPr>
          <p:nvPr/>
        </p:nvPicPr>
        <p:blipFill>
          <a:blip r:embed="rId2" cstate="print"/>
          <a:srcRect/>
          <a:stretch>
            <a:fillRect/>
          </a:stretch>
        </p:blipFill>
        <p:spPr bwMode="auto">
          <a:xfrm>
            <a:off x="8028384" y="0"/>
            <a:ext cx="1115616" cy="1589227"/>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George Biddell Airy</a:t>
            </a:r>
            <a:endParaRPr lang="es-CL" dirty="0"/>
          </a:p>
        </p:txBody>
      </p:sp>
      <p:sp>
        <p:nvSpPr>
          <p:cNvPr id="3" name="2 Marcador de contenido"/>
          <p:cNvSpPr>
            <a:spLocks noGrp="1"/>
          </p:cNvSpPr>
          <p:nvPr>
            <p:ph idx="1"/>
          </p:nvPr>
        </p:nvSpPr>
        <p:spPr/>
        <p:txBody>
          <a:bodyPr>
            <a:normAutofit lnSpcReduction="10000"/>
          </a:bodyPr>
          <a:lstStyle/>
          <a:p>
            <a:r>
              <a:rPr lang="es-CL" dirty="0" smtClean="0"/>
              <a:t>Fue un astrónomo y matemático inglés. Profesor de astronomía en Cambridge (1826-1835), fue nombrado astrónomo real (1835-1881). Fue director del observatorio de Cambridge (1828), al que dio gran impulso, y del de Greenwich (1835-1886), al que reorganizó y dotó de aparatos más modernos. Es conocido, principalmente, por no haber sabido reconocer la importancia de los cálculos de John Couch Adams para el descubrimiento del planeta Neptuno.</a:t>
            </a:r>
            <a:endParaRPr lang="es-CL" dirty="0"/>
          </a:p>
        </p:txBody>
      </p:sp>
      <p:pic>
        <p:nvPicPr>
          <p:cNvPr id="9218" name="Picture 2" descr="http://upload.wikimedia.org/wikipedia/commons/thumb/2/23/George_Biddell_Airy.jpg/250px-George_Biddell_Airy.jpg"/>
          <p:cNvPicPr>
            <a:picLocks noChangeAspect="1" noChangeArrowheads="1"/>
          </p:cNvPicPr>
          <p:nvPr/>
        </p:nvPicPr>
        <p:blipFill>
          <a:blip r:embed="rId2" cstate="print"/>
          <a:srcRect/>
          <a:stretch>
            <a:fillRect/>
          </a:stretch>
        </p:blipFill>
        <p:spPr bwMode="auto">
          <a:xfrm>
            <a:off x="7818106" y="1"/>
            <a:ext cx="1325893" cy="1988839"/>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Charles Babbage</a:t>
            </a:r>
            <a:endParaRPr lang="es-CL" dirty="0"/>
          </a:p>
        </p:txBody>
      </p:sp>
      <p:sp>
        <p:nvSpPr>
          <p:cNvPr id="3" name="2 Marcador de contenido"/>
          <p:cNvSpPr>
            <a:spLocks noGrp="1"/>
          </p:cNvSpPr>
          <p:nvPr>
            <p:ph idx="1"/>
          </p:nvPr>
        </p:nvSpPr>
        <p:spPr/>
        <p:txBody>
          <a:bodyPr/>
          <a:lstStyle/>
          <a:p>
            <a:r>
              <a:rPr lang="es-CL" dirty="0" smtClean="0"/>
              <a:t>Fue un matemático británico y científico de la computación. Diseñó y parcialmente implementó una máquina para calcular, de diferencias mecánicas para calcular tablas de números. También diseñó, pero nunca construyó, la máquina analítica para ejecutar programas de computación. De 1828 a 1839 Babbage fue profesor de matemáticas en Cambridge.</a:t>
            </a:r>
            <a:endParaRPr lang="es-CL" dirty="0"/>
          </a:p>
        </p:txBody>
      </p:sp>
      <p:sp>
        <p:nvSpPr>
          <p:cNvPr id="8194" name="AutoShape 2" descr="CharlesBabbage.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CL" dirty="0"/>
          </a:p>
        </p:txBody>
      </p:sp>
      <p:pic>
        <p:nvPicPr>
          <p:cNvPr id="8195" name="Picture 3" descr="C:\Users\Nicolas\Desktop\220px-CharlesBabbage.jpg"/>
          <p:cNvPicPr>
            <a:picLocks noChangeAspect="1" noChangeArrowheads="1"/>
          </p:cNvPicPr>
          <p:nvPr/>
        </p:nvPicPr>
        <p:blipFill>
          <a:blip r:embed="rId2" cstate="print"/>
          <a:srcRect/>
          <a:stretch>
            <a:fillRect/>
          </a:stretch>
        </p:blipFill>
        <p:spPr bwMode="auto">
          <a:xfrm>
            <a:off x="7812360" y="0"/>
            <a:ext cx="1331640" cy="1579809"/>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Joshua King</a:t>
            </a:r>
            <a:endParaRPr lang="es-CL" dirty="0"/>
          </a:p>
        </p:txBody>
      </p:sp>
      <p:sp>
        <p:nvSpPr>
          <p:cNvPr id="3" name="2 Marcador de contenido"/>
          <p:cNvSpPr>
            <a:spLocks noGrp="1"/>
          </p:cNvSpPr>
          <p:nvPr>
            <p:ph idx="1"/>
          </p:nvPr>
        </p:nvSpPr>
        <p:spPr/>
        <p:txBody>
          <a:bodyPr/>
          <a:lstStyle/>
          <a:p>
            <a:r>
              <a:rPr lang="es-CL" dirty="0" smtClean="0"/>
              <a:t>Fue un matemático inglés que ejerció como Profesor Lucasiano de Matemáticas en la Universidad de Cambridge de 1839 a 1849.</a:t>
            </a:r>
            <a:endParaRPr lang="es-CL" dirty="0"/>
          </a:p>
        </p:txBody>
      </p:sp>
      <p:pic>
        <p:nvPicPr>
          <p:cNvPr id="7170" name="Picture 2" descr="http://upload.wikimedia.org/wikipedia/en/thumb/f/fb/Joshua-King.gif/220px-Joshua-King.gif"/>
          <p:cNvPicPr>
            <a:picLocks noChangeAspect="1" noChangeArrowheads="1"/>
          </p:cNvPicPr>
          <p:nvPr/>
        </p:nvPicPr>
        <p:blipFill>
          <a:blip r:embed="rId2" cstate="print"/>
          <a:srcRect/>
          <a:stretch>
            <a:fillRect/>
          </a:stretch>
        </p:blipFill>
        <p:spPr bwMode="auto">
          <a:xfrm>
            <a:off x="7668344" y="0"/>
            <a:ext cx="1475656" cy="1556147"/>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George Gabriel Stokes</a:t>
            </a:r>
            <a:endParaRPr lang="es-CL" dirty="0"/>
          </a:p>
        </p:txBody>
      </p:sp>
      <p:sp>
        <p:nvSpPr>
          <p:cNvPr id="3" name="2 Marcador de contenido"/>
          <p:cNvSpPr>
            <a:spLocks noGrp="1"/>
          </p:cNvSpPr>
          <p:nvPr>
            <p:ph idx="1"/>
          </p:nvPr>
        </p:nvSpPr>
        <p:spPr/>
        <p:txBody>
          <a:bodyPr/>
          <a:lstStyle/>
          <a:p>
            <a:r>
              <a:rPr lang="es-CL" dirty="0" smtClean="0"/>
              <a:t>En 1849 le fue concedida la Cátedra Lucasiana de matemáticas de la Universidad de Cambridge. Fue conocido por la ley de Stokes, el teorema de Stokes, línea de Stokes, relaciones de Stokes, desplazamiento de Stokes y ecuaciones de Navier-Stokes.</a:t>
            </a:r>
          </a:p>
        </p:txBody>
      </p:sp>
      <p:sp>
        <p:nvSpPr>
          <p:cNvPr id="6146" name="AutoShape 2" descr="SS-stokes.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CL" dirty="0"/>
          </a:p>
        </p:txBody>
      </p:sp>
      <p:pic>
        <p:nvPicPr>
          <p:cNvPr id="6148" name="Picture 4" descr="C:\Users\Nicolas\Desktop\220px-SS-stokes.jpg"/>
          <p:cNvPicPr>
            <a:picLocks noChangeAspect="1" noChangeArrowheads="1"/>
          </p:cNvPicPr>
          <p:nvPr/>
        </p:nvPicPr>
        <p:blipFill>
          <a:blip r:embed="rId2" cstate="print"/>
          <a:srcRect/>
          <a:stretch>
            <a:fillRect/>
          </a:stretch>
        </p:blipFill>
        <p:spPr bwMode="auto">
          <a:xfrm>
            <a:off x="8106138" y="0"/>
            <a:ext cx="1037861" cy="1556792"/>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Joseph Larmor</a:t>
            </a:r>
            <a:endParaRPr lang="es-CL" dirty="0"/>
          </a:p>
        </p:txBody>
      </p:sp>
      <p:sp>
        <p:nvSpPr>
          <p:cNvPr id="3" name="2 Marcador de contenido"/>
          <p:cNvSpPr>
            <a:spLocks noGrp="1"/>
          </p:cNvSpPr>
          <p:nvPr>
            <p:ph idx="1"/>
          </p:nvPr>
        </p:nvSpPr>
        <p:spPr/>
        <p:txBody>
          <a:bodyPr/>
          <a:lstStyle/>
          <a:p>
            <a:r>
              <a:rPr lang="es-CL" dirty="0" smtClean="0"/>
              <a:t>En 1903 fue nombrado Profesor Lucasiano de matemáticas en Cambridge, puesto que ocupó hasta su retiro en 1932. Fue conocido por precisión de Larmor, Radio de Larmor, teorema de Larmor, formula de Larmor y relatividad de la simultaneidad.</a:t>
            </a:r>
            <a:endParaRPr lang="es-CL" dirty="0"/>
          </a:p>
        </p:txBody>
      </p:sp>
      <p:pic>
        <p:nvPicPr>
          <p:cNvPr id="5121" name="Picture 1" descr="C:\Users\Nicolas\Desktop\Larmor.jpg"/>
          <p:cNvPicPr>
            <a:picLocks noChangeAspect="1" noChangeArrowheads="1"/>
          </p:cNvPicPr>
          <p:nvPr/>
        </p:nvPicPr>
        <p:blipFill>
          <a:blip r:embed="rId2" cstate="print"/>
          <a:srcRect/>
          <a:stretch>
            <a:fillRect/>
          </a:stretch>
        </p:blipFill>
        <p:spPr bwMode="auto">
          <a:xfrm>
            <a:off x="7808384" y="0"/>
            <a:ext cx="1335616" cy="16288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Paul Dirac</a:t>
            </a:r>
            <a:endParaRPr lang="es-CL" dirty="0"/>
          </a:p>
        </p:txBody>
      </p:sp>
      <p:sp>
        <p:nvSpPr>
          <p:cNvPr id="3" name="2 Marcador de contenido"/>
          <p:cNvSpPr>
            <a:spLocks noGrp="1"/>
          </p:cNvSpPr>
          <p:nvPr>
            <p:ph idx="1"/>
          </p:nvPr>
        </p:nvSpPr>
        <p:spPr/>
        <p:txBody>
          <a:bodyPr>
            <a:normAutofit fontScale="92500" lnSpcReduction="20000"/>
          </a:bodyPr>
          <a:lstStyle/>
          <a:p>
            <a:r>
              <a:rPr lang="es-CL" dirty="0" smtClean="0"/>
              <a:t>Paul Dirac compartió en 1933 el Premio Nobel de Física con Erwin Schrödinger "por el descubrimiento de nuevas teorías atómicas productivas." Dirac obtuvo la cátedra Lucasiana de matemáticas de la Universidad de Cambridge donde ejerció como profesor de 1932 a 1969. Paul Dirac compartió en 1933 el Premio Nobel de Física con Erwin Schrödinger "por el descubrimiento de nuevas teorías atómicas productivas." Dirac obtuvo la cátedra Lucasiana de matemáticas de la Universidad de Cambridge donde ejerció como profesor de 1932 a 1969.</a:t>
            </a:r>
            <a:endParaRPr lang="es-CL" dirty="0"/>
          </a:p>
        </p:txBody>
      </p:sp>
      <p:pic>
        <p:nvPicPr>
          <p:cNvPr id="4098" name="Picture 2" descr="Dirac 3.jpg"/>
          <p:cNvPicPr>
            <a:picLocks noChangeAspect="1" noChangeArrowheads="1"/>
          </p:cNvPicPr>
          <p:nvPr/>
        </p:nvPicPr>
        <p:blipFill>
          <a:blip r:embed="rId2" cstate="print"/>
          <a:srcRect/>
          <a:stretch>
            <a:fillRect/>
          </a:stretch>
        </p:blipFill>
        <p:spPr bwMode="auto">
          <a:xfrm>
            <a:off x="7898566" y="0"/>
            <a:ext cx="1245434" cy="155679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James Lighthill</a:t>
            </a:r>
            <a:endParaRPr lang="es-CL" dirty="0"/>
          </a:p>
        </p:txBody>
      </p:sp>
      <p:sp>
        <p:nvSpPr>
          <p:cNvPr id="3" name="2 Marcador de contenido"/>
          <p:cNvSpPr>
            <a:spLocks noGrp="1"/>
          </p:cNvSpPr>
          <p:nvPr>
            <p:ph idx="1"/>
          </p:nvPr>
        </p:nvSpPr>
        <p:spPr/>
        <p:txBody>
          <a:bodyPr/>
          <a:lstStyle/>
          <a:p>
            <a:r>
              <a:rPr lang="es-CL" dirty="0" smtClean="0"/>
              <a:t>Fue un matemático británico conocido sobre todo por su trabajo en el campo de la aeroacústica y las matemáticas aplicadas. En 1964 se convirtió en profesor de la Royal Society en el Imperial College de Londres, antes de volver al Trinity College de Cambridge, cinco años después, como profesor lucasiano de Matemáticas, cátedra que retuvo hasta 1979 cuando le sucedió Stephen Hawking.</a:t>
            </a:r>
            <a:endParaRPr lang="es-CL" dirty="0"/>
          </a:p>
        </p:txBody>
      </p:sp>
      <p:pic>
        <p:nvPicPr>
          <p:cNvPr id="3074" name="Picture 2" descr="http://upload.wikimedia.org/wikipedia/en/thumb/b/b3/Lighthill_3.jpeg/220px-Lighthill_3.jpeg"/>
          <p:cNvPicPr>
            <a:picLocks noChangeAspect="1" noChangeArrowheads="1"/>
          </p:cNvPicPr>
          <p:nvPr/>
        </p:nvPicPr>
        <p:blipFill>
          <a:blip r:embed="rId2" cstate="print"/>
          <a:srcRect/>
          <a:stretch>
            <a:fillRect/>
          </a:stretch>
        </p:blipFill>
        <p:spPr bwMode="auto">
          <a:xfrm>
            <a:off x="7806924" y="1"/>
            <a:ext cx="1337075" cy="1628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¿Por que se llaman así?</a:t>
            </a:r>
            <a:endParaRPr lang="es-CL" dirty="0"/>
          </a:p>
        </p:txBody>
      </p:sp>
      <p:sp>
        <p:nvSpPr>
          <p:cNvPr id="3" name="2 Marcador de contenido"/>
          <p:cNvSpPr>
            <a:spLocks noGrp="1"/>
          </p:cNvSpPr>
          <p:nvPr>
            <p:ph idx="1"/>
          </p:nvPr>
        </p:nvSpPr>
        <p:spPr/>
        <p:txBody>
          <a:bodyPr>
            <a:normAutofit/>
          </a:bodyPr>
          <a:lstStyle/>
          <a:p>
            <a:r>
              <a:rPr lang="es-CL" dirty="0" smtClean="0"/>
              <a:t>El </a:t>
            </a:r>
            <a:r>
              <a:rPr lang="es-CL" b="1" u="sng" dirty="0" smtClean="0">
                <a:solidFill>
                  <a:schemeClr val="bg1"/>
                </a:solidFill>
              </a:rPr>
              <a:t>profesor lucasiano</a:t>
            </a:r>
            <a:r>
              <a:rPr lang="es-CL" dirty="0" smtClean="0"/>
              <a:t> es el titulo de la Cátedra Lucasiana de Matemáticas de la Universidad de Cambridge. El cargo fue fundado en 1663 por Henry Lucas y establecida oficialmente por Carlos II en 1664.</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Stephen Hawking</a:t>
            </a:r>
            <a:endParaRPr lang="es-CL" dirty="0"/>
          </a:p>
        </p:txBody>
      </p:sp>
      <p:sp>
        <p:nvSpPr>
          <p:cNvPr id="3" name="2 Marcador de contenido"/>
          <p:cNvSpPr>
            <a:spLocks noGrp="1"/>
          </p:cNvSpPr>
          <p:nvPr>
            <p:ph idx="1"/>
          </p:nvPr>
        </p:nvSpPr>
        <p:spPr/>
        <p:txBody>
          <a:bodyPr>
            <a:normAutofit/>
          </a:bodyPr>
          <a:lstStyle/>
          <a:p>
            <a:r>
              <a:rPr lang="es-CL" dirty="0" smtClean="0"/>
              <a:t>Es un físico, cosmólogo y divulgador científico británico. Sus trabajos más importantes hasta la fecha han consistido en aportar, junto con Roger Penrose, teoremas respecto a las singularidades espaciotemporales en el marco de la relatividad general, y la predicción teórica de que los agujeros negros emitirían radiación, lo que se conoce hoy en día como radiación de Hawking. Fue el penúltimo profesor lucasiano. </a:t>
            </a:r>
            <a:endParaRPr lang="es-CL" dirty="0"/>
          </a:p>
        </p:txBody>
      </p:sp>
      <p:pic>
        <p:nvPicPr>
          <p:cNvPr id="2052" name="Picture 4" descr="Stephen Hawking.StarChild.jpg"/>
          <p:cNvPicPr>
            <a:picLocks noChangeAspect="1" noChangeArrowheads="1"/>
          </p:cNvPicPr>
          <p:nvPr/>
        </p:nvPicPr>
        <p:blipFill>
          <a:blip r:embed="rId2" cstate="print"/>
          <a:srcRect/>
          <a:stretch>
            <a:fillRect/>
          </a:stretch>
        </p:blipFill>
        <p:spPr bwMode="auto">
          <a:xfrm>
            <a:off x="8008948" y="0"/>
            <a:ext cx="1135052" cy="16288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Michael Green</a:t>
            </a:r>
            <a:endParaRPr lang="es-CL" dirty="0"/>
          </a:p>
        </p:txBody>
      </p:sp>
      <p:sp>
        <p:nvSpPr>
          <p:cNvPr id="3" name="2 Marcador de contenido"/>
          <p:cNvSpPr>
            <a:spLocks noGrp="1"/>
          </p:cNvSpPr>
          <p:nvPr>
            <p:ph idx="1"/>
          </p:nvPr>
        </p:nvSpPr>
        <p:spPr/>
        <p:txBody>
          <a:bodyPr>
            <a:normAutofit/>
          </a:bodyPr>
          <a:lstStyle/>
          <a:p>
            <a:r>
              <a:rPr lang="es-CL" dirty="0" smtClean="0"/>
              <a:t>Es un físico británico y uno de los pioneros de la teoría de cuerdas. Actualmente es Profesor Lucasiano en la Universidad de Cambridge, desde el 1 de noviembre de 2009 sucediendo a Stephen Hawking.</a:t>
            </a:r>
            <a:endParaRPr lang="es-CL" dirty="0"/>
          </a:p>
        </p:txBody>
      </p:sp>
      <p:pic>
        <p:nvPicPr>
          <p:cNvPr id="1026" name="Picture 2" descr="http://www.kosmologs.de/kosmo/gallery/6/previews-med/MichaelGreen_UnivCambridge03.jpg"/>
          <p:cNvPicPr>
            <a:picLocks noChangeAspect="1" noChangeArrowheads="1"/>
          </p:cNvPicPr>
          <p:nvPr/>
        </p:nvPicPr>
        <p:blipFill>
          <a:blip r:embed="rId2" cstate="print"/>
          <a:srcRect/>
          <a:stretch>
            <a:fillRect/>
          </a:stretch>
        </p:blipFill>
        <p:spPr bwMode="auto">
          <a:xfrm>
            <a:off x="7524328" y="0"/>
            <a:ext cx="1619672" cy="161967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Henry Lucas</a:t>
            </a:r>
            <a:endParaRPr lang="es-CL" dirty="0"/>
          </a:p>
        </p:txBody>
      </p:sp>
      <p:sp>
        <p:nvSpPr>
          <p:cNvPr id="3" name="2 Marcador de contenido"/>
          <p:cNvSpPr>
            <a:spLocks noGrp="1"/>
          </p:cNvSpPr>
          <p:nvPr>
            <p:ph idx="1"/>
          </p:nvPr>
        </p:nvSpPr>
        <p:spPr/>
        <p:txBody>
          <a:bodyPr/>
          <a:lstStyle/>
          <a:p>
            <a:r>
              <a:rPr lang="es-CL" dirty="0" smtClean="0"/>
              <a:t>Él formaba parte del Parlamento de Inglaterra entre 1639 y 1640, y en su testamento legó su biblioteca de 4000 volúmenes a la universidad y ordenó la compra de terrenos que diesen un rendimiento anual de 100 libras para poder fundar una cátedra.</a:t>
            </a:r>
            <a:endParaRPr lang="es-C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Isaac Barrow</a:t>
            </a:r>
            <a:endParaRPr lang="es-CL" dirty="0"/>
          </a:p>
        </p:txBody>
      </p:sp>
      <p:sp>
        <p:nvSpPr>
          <p:cNvPr id="3" name="2 Marcador de contenido"/>
          <p:cNvSpPr>
            <a:spLocks noGrp="1"/>
          </p:cNvSpPr>
          <p:nvPr>
            <p:ph idx="1"/>
          </p:nvPr>
        </p:nvSpPr>
        <p:spPr/>
        <p:txBody>
          <a:bodyPr/>
          <a:lstStyle/>
          <a:p>
            <a:pPr algn="ctr"/>
            <a:r>
              <a:rPr lang="es-CL" dirty="0" smtClean="0"/>
              <a:t>Barrow en 1663 fue elegido primer profesor Lucasiano en Cambridge. Él mientras ocupaba esta cátedra publicó dos trabajos matemáticos de gran aprendizaje y elegancia, el primero de ellos en Geometría y el segundo en Óptica.</a:t>
            </a:r>
            <a:endParaRPr lang="es-CL" dirty="0"/>
          </a:p>
        </p:txBody>
      </p:sp>
      <p:pic>
        <p:nvPicPr>
          <p:cNvPr id="18434" name="Picture 2" descr="Isaac Barrow.jpg"/>
          <p:cNvPicPr>
            <a:picLocks noChangeAspect="1" noChangeArrowheads="1"/>
          </p:cNvPicPr>
          <p:nvPr/>
        </p:nvPicPr>
        <p:blipFill>
          <a:blip r:embed="rId2" cstate="print"/>
          <a:srcRect/>
          <a:stretch>
            <a:fillRect/>
          </a:stretch>
        </p:blipFill>
        <p:spPr bwMode="auto">
          <a:xfrm>
            <a:off x="7812360" y="1"/>
            <a:ext cx="1331640" cy="159131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Isaac Newton</a:t>
            </a:r>
            <a:endParaRPr lang="es-CL" dirty="0"/>
          </a:p>
        </p:txBody>
      </p:sp>
      <p:sp>
        <p:nvSpPr>
          <p:cNvPr id="3" name="2 Marcador de contenido"/>
          <p:cNvSpPr>
            <a:spLocks noGrp="1"/>
          </p:cNvSpPr>
          <p:nvPr>
            <p:ph idx="1"/>
          </p:nvPr>
        </p:nvSpPr>
        <p:spPr/>
        <p:txBody>
          <a:bodyPr>
            <a:normAutofit lnSpcReduction="10000"/>
          </a:bodyPr>
          <a:lstStyle/>
          <a:p>
            <a:r>
              <a:rPr lang="es-CL" dirty="0" smtClean="0"/>
              <a:t>En 1669 su mentor, Isaac Barrow, renunció a su Cátedra Lucasiana de matemática, puesto en el que Newton le sucedería hasta 1696.  Fue un físico, filósofo, teólogo, inventor, alquimista y matemático inglés, autor de los </a:t>
            </a:r>
            <a:r>
              <a:rPr lang="es-CL" i="1" dirty="0" smtClean="0"/>
              <a:t>Philosophiae naturalis principia mathematica”</a:t>
            </a:r>
            <a:r>
              <a:rPr lang="es-CL" dirty="0" smtClean="0"/>
              <a:t>, más conocidos como los </a:t>
            </a:r>
            <a:r>
              <a:rPr lang="es-CL" i="1" dirty="0" smtClean="0"/>
              <a:t>Principia</a:t>
            </a:r>
            <a:r>
              <a:rPr lang="es-CL" dirty="0" smtClean="0"/>
              <a:t>, donde describió la ley de la gravitación universal y estableció las bases de la mecánica clásica mediante las leyes que llevan su nombre.</a:t>
            </a:r>
            <a:endParaRPr lang="es-CL" dirty="0"/>
          </a:p>
        </p:txBody>
      </p:sp>
      <p:pic>
        <p:nvPicPr>
          <p:cNvPr id="17410" name="Picture 2" descr="Sir Isaac Newton by Sir Godfrey Kneller, Bt.jpg"/>
          <p:cNvPicPr>
            <a:picLocks noChangeAspect="1" noChangeArrowheads="1"/>
          </p:cNvPicPr>
          <p:nvPr/>
        </p:nvPicPr>
        <p:blipFill>
          <a:blip r:embed="rId2" cstate="print"/>
          <a:srcRect/>
          <a:stretch>
            <a:fillRect/>
          </a:stretch>
        </p:blipFill>
        <p:spPr bwMode="auto">
          <a:xfrm>
            <a:off x="7812360" y="1"/>
            <a:ext cx="1331640" cy="161794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William Whiston</a:t>
            </a:r>
            <a:endParaRPr lang="es-CL" dirty="0"/>
          </a:p>
        </p:txBody>
      </p:sp>
      <p:sp>
        <p:nvSpPr>
          <p:cNvPr id="3" name="2 Marcador de contenido"/>
          <p:cNvSpPr>
            <a:spLocks noGrp="1"/>
          </p:cNvSpPr>
          <p:nvPr>
            <p:ph idx="1"/>
          </p:nvPr>
        </p:nvSpPr>
        <p:spPr/>
        <p:txBody>
          <a:bodyPr/>
          <a:lstStyle/>
          <a:p>
            <a:r>
              <a:rPr lang="es-CL" dirty="0" smtClean="0"/>
              <a:t>Después de su ordenación, en 1693, regresó a la Universidad de Cambridge para estudiar matemáticas y ser profesor adjunto de Newton. Cuando Newton renunció al puesto de profesor lucasiano de matemáticas, unos tres años más tarde, hizo que se nombrara a Whiston en su lugar. Fue conocido por trazar la inclinación magnética de la Tierra.</a:t>
            </a:r>
          </a:p>
        </p:txBody>
      </p:sp>
      <p:pic>
        <p:nvPicPr>
          <p:cNvPr id="16386" name="Picture 2" descr="WilliamWhiston.jpg"/>
          <p:cNvPicPr>
            <a:picLocks noChangeAspect="1" noChangeArrowheads="1"/>
          </p:cNvPicPr>
          <p:nvPr/>
        </p:nvPicPr>
        <p:blipFill>
          <a:blip r:embed="rId2" cstate="print"/>
          <a:srcRect/>
          <a:stretch>
            <a:fillRect/>
          </a:stretch>
        </p:blipFill>
        <p:spPr bwMode="auto">
          <a:xfrm>
            <a:off x="7850368" y="0"/>
            <a:ext cx="1293631" cy="16288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Nicholas Saunderson</a:t>
            </a:r>
            <a:endParaRPr lang="es-CL" dirty="0"/>
          </a:p>
        </p:txBody>
      </p:sp>
      <p:sp>
        <p:nvSpPr>
          <p:cNvPr id="3" name="2 Marcador de contenido"/>
          <p:cNvSpPr>
            <a:spLocks noGrp="1"/>
          </p:cNvSpPr>
          <p:nvPr>
            <p:ph idx="1"/>
          </p:nvPr>
        </p:nvSpPr>
        <p:spPr/>
        <p:txBody>
          <a:bodyPr/>
          <a:lstStyle/>
          <a:p>
            <a:r>
              <a:rPr lang="es-CL" dirty="0" smtClean="0"/>
              <a:t>Cuando tenia un año de edad perdió la visión por causa de la viruela. En 1707 llegó a Cambridge, aunque durante un tiempo no fue admitido en la Universidad. Finalmente, y gracias al profesor Lucasiano William Whiston, Saunderson comenzó a enseñar matemáticas, astronomía y óptica, con gran éxito.</a:t>
            </a:r>
            <a:endParaRPr lang="es-CL" dirty="0"/>
          </a:p>
        </p:txBody>
      </p:sp>
      <p:pic>
        <p:nvPicPr>
          <p:cNvPr id="15362" name="Picture 2" descr="Nicolas Saunderson"/>
          <p:cNvPicPr>
            <a:picLocks noChangeAspect="1" noChangeArrowheads="1"/>
          </p:cNvPicPr>
          <p:nvPr/>
        </p:nvPicPr>
        <p:blipFill>
          <a:blip r:embed="rId2" cstate="print"/>
          <a:srcRect/>
          <a:stretch>
            <a:fillRect/>
          </a:stretch>
        </p:blipFill>
        <p:spPr bwMode="auto">
          <a:xfrm>
            <a:off x="7970512" y="1"/>
            <a:ext cx="1173487" cy="16288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John Colson</a:t>
            </a:r>
            <a:endParaRPr lang="es-CL" dirty="0"/>
          </a:p>
        </p:txBody>
      </p:sp>
      <p:sp>
        <p:nvSpPr>
          <p:cNvPr id="3" name="2 Marcador de contenido"/>
          <p:cNvSpPr>
            <a:spLocks noGrp="1"/>
          </p:cNvSpPr>
          <p:nvPr>
            <p:ph idx="1"/>
          </p:nvPr>
        </p:nvSpPr>
        <p:spPr/>
        <p:txBody>
          <a:bodyPr/>
          <a:lstStyle/>
          <a:p>
            <a:r>
              <a:rPr lang="es-CL" dirty="0" smtClean="0"/>
              <a:t>Fue un Profesor Lucasiano de matemáticas en la Universidad de Cambridge. Estudió en Christ Church, Oxford, pero no llegó a licenciarse. Editó muchas de los trabajos de Isaac Newton en inglés incluyendo </a:t>
            </a:r>
            <a:r>
              <a:rPr lang="es-CL" i="1" dirty="0" smtClean="0"/>
              <a:t>De Methodis Serierum et Fluxionum</a:t>
            </a:r>
            <a:r>
              <a:rPr lang="es-CL" dirty="0" smtClean="0"/>
              <a:t> en 1736.</a:t>
            </a:r>
            <a:endParaRPr lang="es-CL" dirty="0"/>
          </a:p>
        </p:txBody>
      </p:sp>
      <p:pic>
        <p:nvPicPr>
          <p:cNvPr id="14338" name="Picture 2" descr="Johncolson.gif"/>
          <p:cNvPicPr>
            <a:picLocks noChangeAspect="1" noChangeArrowheads="1"/>
          </p:cNvPicPr>
          <p:nvPr/>
        </p:nvPicPr>
        <p:blipFill>
          <a:blip r:embed="rId2" cstate="print"/>
          <a:srcRect/>
          <a:stretch>
            <a:fillRect/>
          </a:stretch>
        </p:blipFill>
        <p:spPr bwMode="auto">
          <a:xfrm>
            <a:off x="8172400" y="0"/>
            <a:ext cx="971600" cy="1666347"/>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Edward Waring</a:t>
            </a:r>
            <a:endParaRPr lang="es-CL" dirty="0"/>
          </a:p>
        </p:txBody>
      </p:sp>
      <p:sp>
        <p:nvSpPr>
          <p:cNvPr id="3" name="2 Marcador de contenido"/>
          <p:cNvSpPr>
            <a:spLocks noGrp="1"/>
          </p:cNvSpPr>
          <p:nvPr>
            <p:ph idx="1"/>
          </p:nvPr>
        </p:nvSpPr>
        <p:spPr/>
        <p:txBody>
          <a:bodyPr>
            <a:normAutofit/>
          </a:bodyPr>
          <a:lstStyle/>
          <a:p>
            <a:r>
              <a:rPr lang="es-CL" dirty="0" smtClean="0"/>
              <a:t>Entró en el Magdalene College,  Cambridge becado y llegó Senior wrangler en 1757. Fue elegido Decano de Magdalene College y Profesor Lucasiano en 1760, cargo que ejerció hasta su muerte. Hizo la afirmación conocida como Problema de Waring sin pruebas que la sustentase en su escrito </a:t>
            </a:r>
            <a:r>
              <a:rPr lang="es-CL" i="1" dirty="0" smtClean="0"/>
              <a:t>Meditationes Algebraicae (meditaciones algebraicas)</a:t>
            </a:r>
            <a:r>
              <a:rPr lang="es-CL" dirty="0" smtClean="0"/>
              <a:t>.</a:t>
            </a:r>
          </a:p>
        </p:txBody>
      </p:sp>
      <p:pic>
        <p:nvPicPr>
          <p:cNvPr id="13314" name="Picture 2" descr="Edwardwaring.jpg"/>
          <p:cNvPicPr>
            <a:picLocks noChangeAspect="1" noChangeArrowheads="1"/>
          </p:cNvPicPr>
          <p:nvPr/>
        </p:nvPicPr>
        <p:blipFill>
          <a:blip r:embed="rId2" cstate="print"/>
          <a:srcRect/>
          <a:stretch>
            <a:fillRect/>
          </a:stretch>
        </p:blipFill>
        <p:spPr bwMode="auto">
          <a:xfrm>
            <a:off x="7668344" y="0"/>
            <a:ext cx="1475656" cy="1908984"/>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értice">
  <a:themeElements>
    <a:clrScheme name="Vé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547</TotalTime>
  <Words>469</Words>
  <Application>Microsoft Office PowerPoint</Application>
  <PresentationFormat>Presentación en pantalla (4:3)</PresentationFormat>
  <Paragraphs>43</Paragraphs>
  <Slides>21</Slides>
  <Notes>0</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Vértice</vt:lpstr>
      <vt:lpstr>Diapositiva 1</vt:lpstr>
      <vt:lpstr>¿Por que se llaman así?</vt:lpstr>
      <vt:lpstr>Henry Lucas</vt:lpstr>
      <vt:lpstr>Isaac Barrow</vt:lpstr>
      <vt:lpstr>Isaac Newton</vt:lpstr>
      <vt:lpstr>William Whiston</vt:lpstr>
      <vt:lpstr>Nicholas Saunderson</vt:lpstr>
      <vt:lpstr>John Colson</vt:lpstr>
      <vt:lpstr>Edward Waring</vt:lpstr>
      <vt:lpstr>Isaac Milner</vt:lpstr>
      <vt:lpstr>Robert Woodhouse</vt:lpstr>
      <vt:lpstr>Thomas Turton</vt:lpstr>
      <vt:lpstr>George Biddell Airy</vt:lpstr>
      <vt:lpstr>Charles Babbage</vt:lpstr>
      <vt:lpstr>Joshua King</vt:lpstr>
      <vt:lpstr>George Gabriel Stokes</vt:lpstr>
      <vt:lpstr>Joseph Larmor</vt:lpstr>
      <vt:lpstr>Paul Dirac</vt:lpstr>
      <vt:lpstr>James Lighthill</vt:lpstr>
      <vt:lpstr>Stephen Hawking</vt:lpstr>
      <vt:lpstr>Michael Green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Nicolas</dc:creator>
  <cp:lastModifiedBy>Nicolas</cp:lastModifiedBy>
  <cp:revision>45</cp:revision>
  <dcterms:created xsi:type="dcterms:W3CDTF">2012-05-17T17:15:21Z</dcterms:created>
  <dcterms:modified xsi:type="dcterms:W3CDTF">2012-05-24T04:06:58Z</dcterms:modified>
</cp:coreProperties>
</file>